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54" r:id="rId3"/>
    <p:sldId id="376" r:id="rId4"/>
    <p:sldId id="378" r:id="rId5"/>
    <p:sldId id="379" r:id="rId6"/>
    <p:sldId id="380" r:id="rId7"/>
    <p:sldId id="328" r:id="rId8"/>
    <p:sldId id="329" r:id="rId9"/>
    <p:sldId id="330" r:id="rId10"/>
    <p:sldId id="331" r:id="rId11"/>
    <p:sldId id="332" r:id="rId12"/>
    <p:sldId id="381" r:id="rId13"/>
    <p:sldId id="382" r:id="rId14"/>
    <p:sldId id="383" r:id="rId15"/>
    <p:sldId id="384" r:id="rId16"/>
    <p:sldId id="385" r:id="rId17"/>
    <p:sldId id="403" r:id="rId18"/>
    <p:sldId id="40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reg ohannesian" initials="no" lastIdx="2" clrIdx="0">
    <p:extLst>
      <p:ext uri="{19B8F6BF-5375-455C-9EA6-DF929625EA0E}">
        <p15:presenceInfo xmlns:p15="http://schemas.microsoft.com/office/powerpoint/2012/main" userId="nareg ohannes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09" autoAdjust="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14T17:04:07.689" idx="1">
    <p:pos x="7680" y="864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E489A-7899-473A-955E-51DB5B9B7454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04276-C637-4CC9-AEA5-B97E13BAC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11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56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84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64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4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85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C04276-C637-4CC9-AEA5-B97E13BACB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296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50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06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98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42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97FFE-2924-400B-9F84-052478A8F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826461-D2A9-4858-B83A-396B1DEFC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63BCC-1545-4881-939C-A20754864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C31E-4EE6-49A2-B36C-7A5C82ED8D0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D99EE-7A9D-4F70-B75C-21742636E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3A1B4-608B-443F-B326-005A36721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9807-6E66-4943-89FA-673953CAF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49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52EFB-766B-409A-8C7A-7397A3E54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1B79E2-1A17-4AF4-9FAE-E281CD6E7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45CC2-007E-4B58-A0A2-DD0F2611A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C31E-4EE6-49A2-B36C-7A5C82ED8D0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F01CE-CE91-448C-B8CB-067A61303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5E627-D09B-40C6-B16A-3BBE52DD3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9807-6E66-4943-89FA-673953CAF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91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46DCD7-0D87-4A4C-BE83-4678D60F7C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AB2C67-E81E-49CB-AE2D-30B9E5DA2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A1CE7-D582-4BD1-9A72-7915C82D2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C31E-4EE6-49A2-B36C-7A5C82ED8D0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128CF-26A1-4B82-BBD0-9F52DD892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3AE36-B5B1-46AC-A881-2B78AD2F3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9807-6E66-4943-89FA-673953CAF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28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FE3A7-9B34-4DFB-AB82-0D10230F9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844D2-4314-4D7F-A722-7AC03C125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6F4DF-A6B6-4301-8B81-1105334DE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C31E-4EE6-49A2-B36C-7A5C82ED8D0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2008F6-25F5-4E28-BCF9-83D8A3C48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70EC1-A88A-4AF8-A7A4-92056F32F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9807-6E66-4943-89FA-673953CAF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52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F9827-AA87-422C-BE8B-213365371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8DA67-0270-4FE2-861E-818AF14E4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E2829-638C-4CEF-98AD-B36EF8B38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C31E-4EE6-49A2-B36C-7A5C82ED8D0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6272A-90F1-41CE-8465-C036F84F7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C3420-597B-485B-8BE4-2FAC5190A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9807-6E66-4943-89FA-673953CAF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01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64A45-C694-4821-8AA9-1CC67A568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8ECBF-12D0-4E4C-A8D3-7B94926DB1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9260D-38F8-408A-AD64-3CE3CDAE1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F2453-0DC8-45FB-A9A0-BD8A49A32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C31E-4EE6-49A2-B36C-7A5C82ED8D0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7B386-F698-46D8-A249-0B4BFB0EF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B6425-CE76-4E15-8B35-A249FB7CD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9807-6E66-4943-89FA-673953CAF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24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5185-4418-4DE2-8CAB-6471C4E9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86AD9-850A-42BA-9D76-623D0136A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330E7C-D907-46FF-8540-CE25EA9D7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2D2FB3-23BC-4AC7-ADCD-EA7ECB1C71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DC5D70-9686-40E6-9522-FD8EF16AE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8402D0-FAAA-45FB-9018-1FFD04828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C31E-4EE6-49A2-B36C-7A5C82ED8D0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256A4E-7771-4C1B-A6D7-3AEB355E1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86F3B6-7A67-405E-9F09-815D109F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9807-6E66-4943-89FA-673953CAF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14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28475-CDC9-41A6-A14D-D626C7F2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C04778-5DF1-44FE-958B-018DFD52A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C31E-4EE6-49A2-B36C-7A5C82ED8D0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C2CE4-0DC6-4530-8416-6BBEA6F02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F96C9-71ED-4248-8C7B-153264BA3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9807-6E66-4943-89FA-673953CAF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01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C3E13A-13A6-4E0F-9BFB-657370115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C31E-4EE6-49A2-B36C-7A5C82ED8D0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AA739C-0368-461B-B694-8F2933E6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B0932-69E9-4F6A-A9CA-34B93E3A7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9807-6E66-4943-89FA-673953CAF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73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845F3-5435-4783-95FC-8677CD8A1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592FA-32B6-4907-A470-B97A9E349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C57E09-6112-4F2F-B395-8DFC018D4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74DB0-53CE-4EE6-AE86-4CA6BBF1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C31E-4EE6-49A2-B36C-7A5C82ED8D0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A79D8-4743-40B6-B691-B30545C21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BE108-1342-4947-8480-E7BC6A339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9807-6E66-4943-89FA-673953CAF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29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62EED-9078-4E0F-B52C-D34DC9E8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421B8E-E507-4A7A-8047-DF36506FAD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38E88-40E6-45E6-8604-8E1040213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81C97-777A-4729-B84B-D0B7D1119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0C31E-4EE6-49A2-B36C-7A5C82ED8D0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25BBB-6E04-48DF-A517-DCFCECA79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C4462-18CB-4059-A7A1-CF43E268A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29807-6E66-4943-89FA-673953CAF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18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4BE4F5-E44E-4933-986A-88098948D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3736E-CE8F-424B-BFB3-720B3D071D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DCF6E-1B6C-4EB7-A15A-F542A26BCA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0C31E-4EE6-49A2-B36C-7A5C82ED8D0E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47385-9851-4FD8-ADD7-8A5A34059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91619-6820-4BC2-A939-7E0841D38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29807-6E66-4943-89FA-673953CAF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02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tif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tif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tif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t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tif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tif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F0C61-1B50-44FC-934A-7751F06A16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Continuation of Detection and Counting of nano/macro particles found in Stage I Lung cancer patients (Before/After Treatment)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43AC79-ECC1-4426-BC4C-A19A5B104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dirty="0"/>
              <a:t>Pres. by Nareg Ohannesian</a:t>
            </a:r>
          </a:p>
          <a:p>
            <a:r>
              <a:rPr lang="en-US" dirty="0"/>
              <a:t>02-11-2022</a:t>
            </a:r>
          </a:p>
        </p:txBody>
      </p:sp>
    </p:spTree>
    <p:extLst>
      <p:ext uri="{BB962C8B-B14F-4D97-AF65-F5344CB8AC3E}">
        <p14:creationId xmlns:p14="http://schemas.microsoft.com/office/powerpoint/2010/main" val="257828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973657" y="551709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747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Scale Bar: 10 µm</a:t>
            </a:r>
          </a:p>
        </p:txBody>
      </p:sp>
      <p:pic>
        <p:nvPicPr>
          <p:cNvPr id="16" name="Content Placeholder 15" descr="Chart, scatter chart&#10;&#10;Description automatically generated">
            <a:extLst>
              <a:ext uri="{FF2B5EF4-FFF2-40B4-BE49-F238E27FC236}">
                <a16:creationId xmlns:a16="http://schemas.microsoft.com/office/drawing/2014/main" id="{395C231D-91E3-4528-9702-340418B32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1" t="4839" r="27907"/>
          <a:stretch/>
        </p:blipFill>
        <p:spPr>
          <a:xfrm>
            <a:off x="97055" y="2300059"/>
            <a:ext cx="3790668" cy="3642726"/>
          </a:xfrm>
        </p:spPr>
      </p:pic>
      <p:pic>
        <p:nvPicPr>
          <p:cNvPr id="19" name="Picture 18" descr="A picture containing outdoor, night, outdoor object, star&#10;&#10;Description automatically generated">
            <a:extLst>
              <a:ext uri="{FF2B5EF4-FFF2-40B4-BE49-F238E27FC236}">
                <a16:creationId xmlns:a16="http://schemas.microsoft.com/office/drawing/2014/main" id="{6CBE0866-2233-4E89-81CF-DC9DC210C3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034" y="2104152"/>
            <a:ext cx="3866705" cy="3891152"/>
          </a:xfrm>
          <a:prstGeom prst="rect">
            <a:avLst/>
          </a:prstGeom>
        </p:spPr>
      </p:pic>
      <p:pic>
        <p:nvPicPr>
          <p:cNvPr id="24" name="Picture 23" descr="A picture containing star, outdoor object, night, dark&#10;&#10;Description automatically generated">
            <a:extLst>
              <a:ext uri="{FF2B5EF4-FFF2-40B4-BE49-F238E27FC236}">
                <a16:creationId xmlns:a16="http://schemas.microsoft.com/office/drawing/2014/main" id="{6A0FA5D9-6763-494A-8424-96B5F4E42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730" y="2104152"/>
            <a:ext cx="3887270" cy="388321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D66A838-EB53-4FB8-8CA8-4B7214F92B69}"/>
              </a:ext>
            </a:extLst>
          </p:cNvPr>
          <p:cNvCxnSpPr>
            <a:cxnSpLocks/>
          </p:cNvCxnSpPr>
          <p:nvPr/>
        </p:nvCxnSpPr>
        <p:spPr>
          <a:xfrm>
            <a:off x="11680059" y="5838421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3422714-A6B5-4912-B2DC-46716E9D01DF}"/>
              </a:ext>
            </a:extLst>
          </p:cNvPr>
          <p:cNvCxnSpPr>
            <a:cxnSpLocks/>
          </p:cNvCxnSpPr>
          <p:nvPr/>
        </p:nvCxnSpPr>
        <p:spPr>
          <a:xfrm>
            <a:off x="7658631" y="5842632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C994390B-9A85-4DA2-BED7-D6D6CB135736}"/>
              </a:ext>
            </a:extLst>
          </p:cNvPr>
          <p:cNvSpPr txBox="1">
            <a:spLocks/>
          </p:cNvSpPr>
          <p:nvPr/>
        </p:nvSpPr>
        <p:spPr>
          <a:xfrm>
            <a:off x="592770" y="129063"/>
            <a:ext cx="114067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prstClr val="black"/>
                </a:solidFill>
                <a:ea typeface="+mn-ea"/>
                <a:cs typeface="+mn-cs"/>
              </a:rPr>
              <a:t>PANORAMA of Plasma Sample 0737-35B( Reduced count; looks cancerous)</a:t>
            </a:r>
            <a:endParaRPr lang="en-US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2FCEB3-72C8-4DE5-9BA4-91F1E3E2E31A}"/>
              </a:ext>
            </a:extLst>
          </p:cNvPr>
          <p:cNvSpPr txBox="1"/>
          <p:nvPr/>
        </p:nvSpPr>
        <p:spPr>
          <a:xfrm>
            <a:off x="4206043" y="1180822"/>
            <a:ext cx="3187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557 (Ex: 509; Large: 48)</a:t>
            </a:r>
          </a:p>
          <a:p>
            <a:r>
              <a:rPr lang="en-US" b="1" dirty="0"/>
              <a:t>(B/A ratio =0.44)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3BE94C-AB01-4088-B2B4-5AAAD0D2A8B3}"/>
              </a:ext>
            </a:extLst>
          </p:cNvPr>
          <p:cNvSpPr txBox="1"/>
          <p:nvPr/>
        </p:nvSpPr>
        <p:spPr>
          <a:xfrm>
            <a:off x="8304730" y="1180822"/>
            <a:ext cx="3052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145</a:t>
            </a:r>
          </a:p>
          <a:p>
            <a:r>
              <a:rPr lang="en-US" b="1" dirty="0"/>
              <a:t>(B/A ratio=1.38)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21" name="TextBox 23">
            <a:extLst>
              <a:ext uri="{FF2B5EF4-FFF2-40B4-BE49-F238E27FC236}">
                <a16:creationId xmlns:a16="http://schemas.microsoft.com/office/drawing/2014/main" id="{EEB222F0-8C01-46F2-8D7E-CE1DA2AD29B4}"/>
              </a:ext>
            </a:extLst>
          </p:cNvPr>
          <p:cNvSpPr txBox="1"/>
          <p:nvPr/>
        </p:nvSpPr>
        <p:spPr>
          <a:xfrm>
            <a:off x="191956" y="5947069"/>
            <a:ext cx="8888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Based On Count: Before wash count between CI of stage 1 (950-1558) and Healthy (64-172)</a:t>
            </a:r>
          </a:p>
          <a:p>
            <a:r>
              <a:rPr lang="en-US" dirty="0"/>
              <a:t>           	             After wash count </a:t>
            </a:r>
            <a:r>
              <a:rPr lang="en-US" dirty="0" err="1"/>
              <a:t>slighlty</a:t>
            </a:r>
            <a:r>
              <a:rPr lang="en-US" dirty="0"/>
              <a:t> lower than CI for stage 1 (151-370)</a:t>
            </a:r>
          </a:p>
          <a:p>
            <a:r>
              <a:rPr lang="en-US" dirty="0"/>
              <a:t>Note: 0 % response to miRNA-21</a:t>
            </a:r>
          </a:p>
        </p:txBody>
      </p:sp>
    </p:spTree>
    <p:extLst>
      <p:ext uri="{BB962C8B-B14F-4D97-AF65-F5344CB8AC3E}">
        <p14:creationId xmlns:p14="http://schemas.microsoft.com/office/powerpoint/2010/main" val="3575348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747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Scale Bar: 10 µm</a:t>
            </a: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E2CC9854-41BE-4E43-95AE-C1812770E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3" t="2890" r="27907"/>
          <a:stretch/>
        </p:blipFill>
        <p:spPr>
          <a:xfrm>
            <a:off x="29319" y="2056261"/>
            <a:ext cx="3896139" cy="3804150"/>
          </a:xfrm>
        </p:spPr>
      </p:pic>
      <p:pic>
        <p:nvPicPr>
          <p:cNvPr id="8" name="Picture 7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9486F800-39AF-42CA-A4B6-C91F21E7A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95" y="2081823"/>
            <a:ext cx="3766756" cy="3778588"/>
          </a:xfrm>
          <a:prstGeom prst="rect">
            <a:avLst/>
          </a:prstGeom>
        </p:spPr>
      </p:pic>
      <p:pic>
        <p:nvPicPr>
          <p:cNvPr id="10" name="Picture 9" descr="A picture containing outdoor object, star, dark, night&#10;&#10;Description automatically generated">
            <a:extLst>
              <a:ext uri="{FF2B5EF4-FFF2-40B4-BE49-F238E27FC236}">
                <a16:creationId xmlns:a16="http://schemas.microsoft.com/office/drawing/2014/main" id="{7FC3C97B-5530-406F-B4AB-0951720C6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63" y="2056261"/>
            <a:ext cx="3748440" cy="380415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398D6E-4BC7-4C3D-9955-E37F4C36A8DD}"/>
              </a:ext>
            </a:extLst>
          </p:cNvPr>
          <p:cNvCxnSpPr>
            <a:cxnSpLocks/>
          </p:cNvCxnSpPr>
          <p:nvPr/>
        </p:nvCxnSpPr>
        <p:spPr>
          <a:xfrm>
            <a:off x="11508668" y="5748545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88A17DC-EE0D-4958-9527-E87633AE1850}"/>
              </a:ext>
            </a:extLst>
          </p:cNvPr>
          <p:cNvCxnSpPr>
            <a:cxnSpLocks/>
          </p:cNvCxnSpPr>
          <p:nvPr/>
        </p:nvCxnSpPr>
        <p:spPr>
          <a:xfrm>
            <a:off x="7397372" y="5736616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65069583-7093-41C1-AF98-B7633A4D4B72}"/>
              </a:ext>
            </a:extLst>
          </p:cNvPr>
          <p:cNvSpPr txBox="1">
            <a:spLocks/>
          </p:cNvSpPr>
          <p:nvPr/>
        </p:nvSpPr>
        <p:spPr>
          <a:xfrm>
            <a:off x="592770" y="129063"/>
            <a:ext cx="114067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prstClr val="black"/>
                </a:solidFill>
                <a:ea typeface="+mn-ea"/>
                <a:cs typeface="+mn-cs"/>
              </a:rPr>
              <a:t>PANORAMA of Plasma Sample 0737-35C( Reduced count;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Ratio: Healthy; Count: Healthy 10%)</a:t>
            </a:r>
            <a:endParaRPr lang="en-US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C5D68F-3A7F-4C98-8E34-921CE7BFCB76}"/>
              </a:ext>
            </a:extLst>
          </p:cNvPr>
          <p:cNvSpPr txBox="1"/>
          <p:nvPr/>
        </p:nvSpPr>
        <p:spPr>
          <a:xfrm>
            <a:off x="4206043" y="1180822"/>
            <a:ext cx="3187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332 (Ex: 302; Large: 30)</a:t>
            </a:r>
          </a:p>
          <a:p>
            <a:r>
              <a:rPr lang="en-US" b="1" dirty="0"/>
              <a:t>(B/A ratio =0.26)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BEE156-1CC6-4CAC-80CB-F4D1E7A7F5D5}"/>
              </a:ext>
            </a:extLst>
          </p:cNvPr>
          <p:cNvSpPr txBox="1"/>
          <p:nvPr/>
        </p:nvSpPr>
        <p:spPr>
          <a:xfrm>
            <a:off x="8304730" y="1180822"/>
            <a:ext cx="3052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84</a:t>
            </a:r>
          </a:p>
          <a:p>
            <a:r>
              <a:rPr lang="en-US" b="1" dirty="0"/>
              <a:t>(B/A ratio=0.8)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DB2C3204-C0A7-4317-A4A2-154F65A96293}"/>
              </a:ext>
            </a:extLst>
          </p:cNvPr>
          <p:cNvSpPr txBox="1"/>
          <p:nvPr/>
        </p:nvSpPr>
        <p:spPr>
          <a:xfrm>
            <a:off x="191956" y="5947069"/>
            <a:ext cx="8888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Based On Count: Before wash count between CI of stage 1 (950-1558) and Healthy (64-172)</a:t>
            </a:r>
          </a:p>
          <a:p>
            <a:r>
              <a:rPr lang="en-US" dirty="0"/>
              <a:t>           	             After wash count lower than CI for stage 1 (151-370)</a:t>
            </a:r>
          </a:p>
          <a:p>
            <a:r>
              <a:rPr lang="en-US" dirty="0"/>
              <a:t>Note: 0 % response to miRNA-21</a:t>
            </a:r>
          </a:p>
        </p:txBody>
      </p:sp>
    </p:spTree>
    <p:extLst>
      <p:ext uri="{BB962C8B-B14F-4D97-AF65-F5344CB8AC3E}">
        <p14:creationId xmlns:p14="http://schemas.microsoft.com/office/powerpoint/2010/main" val="1977762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ED1ADB50-1FB2-4BE2-853B-0C9FFCB30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"/>
                    </a14:imgEffect>
                    <a14:imgEffect>
                      <a14:brightnessContrast brigh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35" y="2287735"/>
            <a:ext cx="3380953" cy="3416110"/>
          </a:xfrm>
          <a:prstGeom prst="rect">
            <a:avLst/>
          </a:prstGeom>
        </p:spPr>
      </p:pic>
      <p:pic>
        <p:nvPicPr>
          <p:cNvPr id="4" name="Picture 3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B2881134-72FB-48DB-8FE6-E2F631C902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180" y="2271018"/>
            <a:ext cx="3380953" cy="341611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0737-41C( Reduced count, looks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373179"/>
            <a:ext cx="3187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384 (Ex: 311; Large: 73)</a:t>
            </a:r>
          </a:p>
          <a:p>
            <a:r>
              <a:rPr lang="en-US" b="1" dirty="0"/>
              <a:t>(B/A ratio =0.31)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365515"/>
            <a:ext cx="3052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72</a:t>
            </a:r>
          </a:p>
          <a:p>
            <a:r>
              <a:rPr lang="en-US" b="1" dirty="0"/>
              <a:t>(B/A ratio=0.65)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between CI of stage 1 (950-1558) and Healthy (64-172)</a:t>
            </a:r>
          </a:p>
          <a:p>
            <a:r>
              <a:rPr lang="en-US" dirty="0"/>
              <a:t>           After wash count significantly lower than CI for stage 1 (151-370)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E4AA3-218B-4B24-8876-414A066431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976" t="15513" r="31306" b="11851"/>
          <a:stretch/>
        </p:blipFill>
        <p:spPr>
          <a:xfrm>
            <a:off x="540430" y="2271018"/>
            <a:ext cx="4073349" cy="341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06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59A62DE6-DD59-4283-AFD8-EC1CDAEB9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690" y="2296509"/>
            <a:ext cx="3380954" cy="3416111"/>
          </a:xfrm>
          <a:prstGeom prst="rect">
            <a:avLst/>
          </a:prstGeom>
        </p:spPr>
      </p:pic>
      <p:pic>
        <p:nvPicPr>
          <p:cNvPr id="20" name="Picture 19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1C692B8D-EEB0-45F1-B360-22ED0C243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754" y="2296509"/>
            <a:ext cx="3380954" cy="341611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0737-43B( Significant reduced count, looks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373179"/>
            <a:ext cx="3187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157 (Ex: 111; Large: 46)</a:t>
            </a:r>
          </a:p>
          <a:p>
            <a:r>
              <a:rPr lang="en-US" b="1" dirty="0"/>
              <a:t>(B/A ratio =0.14)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365515"/>
            <a:ext cx="3052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47</a:t>
            </a:r>
          </a:p>
          <a:p>
            <a:r>
              <a:rPr lang="en-US" b="1" dirty="0"/>
              <a:t>(B/A ratio=0.17)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CI of Healthy (64-172)</a:t>
            </a:r>
          </a:p>
          <a:p>
            <a:r>
              <a:rPr lang="en-US" dirty="0"/>
              <a:t>                               After wash count slightly higher than CI for healthy (8-30)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CE2719-476C-4192-BF0A-1BD9D707C4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769" t="16701" r="31187" b="11851"/>
          <a:stretch/>
        </p:blipFill>
        <p:spPr>
          <a:xfrm>
            <a:off x="598138" y="2242678"/>
            <a:ext cx="4083805" cy="341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05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B18A6F39-BD86-4862-B65B-018A7F1415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923" y="2290454"/>
            <a:ext cx="3380954" cy="3416111"/>
          </a:xfrm>
          <a:prstGeom prst="rect">
            <a:avLst/>
          </a:prstGeom>
        </p:spPr>
      </p:pic>
      <p:pic>
        <p:nvPicPr>
          <p:cNvPr id="4" name="Picture 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F3AAD35A-C97A-46AC-A126-D7B78F8939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546" y="2290454"/>
            <a:ext cx="3380953" cy="341611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0737-47</a:t>
            </a:r>
            <a:r>
              <a:rPr lang="en-US" sz="3600" dirty="0"/>
              <a:t>B </a:t>
            </a:r>
            <a:r>
              <a:rPr lang="en-US" sz="3600" b="1" dirty="0"/>
              <a:t>(Significantly reduced count, looks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373179"/>
            <a:ext cx="3187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122 (Ex: 76; Large: 46)</a:t>
            </a:r>
          </a:p>
          <a:p>
            <a:r>
              <a:rPr lang="en-US" b="1" dirty="0"/>
              <a:t> (B/A ratio =0.06)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365515"/>
            <a:ext cx="3052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40</a:t>
            </a:r>
          </a:p>
          <a:p>
            <a:r>
              <a:rPr lang="en-US" b="1" dirty="0"/>
              <a:t>(B/A ratio=0.11)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CI of Healthy (64-172)</a:t>
            </a:r>
          </a:p>
          <a:p>
            <a:r>
              <a:rPr lang="en-US" dirty="0"/>
              <a:t> 	             After wash count slightly higher than CI for healthy (8-30) 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09FB93-9899-4F20-A3D2-3A378BD614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697" t="17692" r="32762" b="14016"/>
          <a:stretch/>
        </p:blipFill>
        <p:spPr>
          <a:xfrm>
            <a:off x="355164" y="2312521"/>
            <a:ext cx="4138794" cy="341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21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star, night, dark&#10;&#10;Description automatically generated">
            <a:extLst>
              <a:ext uri="{FF2B5EF4-FFF2-40B4-BE49-F238E27FC236}">
                <a16:creationId xmlns:a16="http://schemas.microsoft.com/office/drawing/2014/main" id="{C4B9E48D-A384-4A7C-916D-3571CAFA0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736" y="2242131"/>
            <a:ext cx="3393135" cy="3416657"/>
          </a:xfrm>
          <a:prstGeom prst="rect">
            <a:avLst/>
          </a:prstGeom>
        </p:spPr>
      </p:pic>
      <p:pic>
        <p:nvPicPr>
          <p:cNvPr id="7" name="Picture 6" descr="A picture containing outdoor object, star, dark, night sky&#10;&#10;Description automatically generated">
            <a:extLst>
              <a:ext uri="{FF2B5EF4-FFF2-40B4-BE49-F238E27FC236}">
                <a16:creationId xmlns:a16="http://schemas.microsoft.com/office/drawing/2014/main" id="{9F8CA071-AA2E-4648-8FCA-6B3A96A17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691" y="2242678"/>
            <a:ext cx="3380953" cy="341611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0737-47C (Significantly reduced count, looks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373179"/>
            <a:ext cx="3187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70 (Ex: 64; Large: 6)</a:t>
            </a:r>
          </a:p>
          <a:p>
            <a:r>
              <a:rPr lang="en-US" b="1" dirty="0"/>
              <a:t>(B/A ratio =0.03)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365515"/>
            <a:ext cx="3052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22</a:t>
            </a:r>
          </a:p>
          <a:p>
            <a:r>
              <a:rPr lang="en-US" b="1" dirty="0"/>
              <a:t>(B/A ratio=0.06)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matches CI of Healthy (64-172)</a:t>
            </a:r>
          </a:p>
          <a:p>
            <a:r>
              <a:rPr lang="en-US" dirty="0"/>
              <a:t> 	             After wash count matches CI for healthy (8-30) 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1E194C-6CC1-412F-8706-4B070D3E73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131" t="16410" r="31947" b="12949"/>
          <a:stretch/>
        </p:blipFill>
        <p:spPr>
          <a:xfrm>
            <a:off x="470147" y="2242130"/>
            <a:ext cx="4034577" cy="341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79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449269-A377-4BBE-880A-F1D489C13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691" y="2337861"/>
            <a:ext cx="3380953" cy="34161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3F97BD-6A99-41A9-8397-01F7E2E88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38" y="2312521"/>
            <a:ext cx="3380953" cy="341611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0737-48B ( Reduced count, looks Cancerous)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373179"/>
            <a:ext cx="3187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538 (Ex: 393; Large: 145)</a:t>
            </a:r>
          </a:p>
          <a:p>
            <a:r>
              <a:rPr lang="en-US" b="1" dirty="0"/>
              <a:t>(B/A ratio =0.68)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365515"/>
            <a:ext cx="3052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163</a:t>
            </a:r>
          </a:p>
          <a:p>
            <a:r>
              <a:rPr lang="en-US" b="1" dirty="0"/>
              <a:t>(B/A ratio=1.065)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between CI of stage 1 (950-1558) and Healthy (64-172)</a:t>
            </a:r>
          </a:p>
          <a:p>
            <a:r>
              <a:rPr lang="en-US" dirty="0"/>
              <a:t>              	             After wash count matches CI for stage 1 (151-370)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60E259-D7ED-4BDD-B367-6B4F2E399D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07" t="16468" r="31187" b="14016"/>
          <a:stretch/>
        </p:blipFill>
        <p:spPr>
          <a:xfrm>
            <a:off x="241614" y="2154762"/>
            <a:ext cx="4346575" cy="350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8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408B-FD80-4771-B670-115B056CF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04" y="5876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Previous Set: Comparison of particle/exosome counts before and after treatment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3C886CA-3487-4BD9-8892-89A1425BF4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462040"/>
              </p:ext>
            </p:extLst>
          </p:nvPr>
        </p:nvGraphicFramePr>
        <p:xfrm>
          <a:off x="1445419" y="1325562"/>
          <a:ext cx="9647340" cy="5473669"/>
        </p:xfrm>
        <a:graphic>
          <a:graphicData uri="http://schemas.openxmlformats.org/drawingml/2006/table">
            <a:tbl>
              <a:tblPr/>
              <a:tblGrid>
                <a:gridCol w="1217442">
                  <a:extLst>
                    <a:ext uri="{9D8B030D-6E8A-4147-A177-3AD203B41FA5}">
                      <a16:colId xmlns:a16="http://schemas.microsoft.com/office/drawing/2014/main" val="2786498907"/>
                    </a:ext>
                  </a:extLst>
                </a:gridCol>
                <a:gridCol w="1280093">
                  <a:extLst>
                    <a:ext uri="{9D8B030D-6E8A-4147-A177-3AD203B41FA5}">
                      <a16:colId xmlns:a16="http://schemas.microsoft.com/office/drawing/2014/main" val="4229714485"/>
                    </a:ext>
                  </a:extLst>
                </a:gridCol>
                <a:gridCol w="783540">
                  <a:extLst>
                    <a:ext uri="{9D8B030D-6E8A-4147-A177-3AD203B41FA5}">
                      <a16:colId xmlns:a16="http://schemas.microsoft.com/office/drawing/2014/main" val="1087443756"/>
                    </a:ext>
                  </a:extLst>
                </a:gridCol>
                <a:gridCol w="1074231">
                  <a:extLst>
                    <a:ext uri="{9D8B030D-6E8A-4147-A177-3AD203B41FA5}">
                      <a16:colId xmlns:a16="http://schemas.microsoft.com/office/drawing/2014/main" val="3606250008"/>
                    </a:ext>
                  </a:extLst>
                </a:gridCol>
                <a:gridCol w="1651836">
                  <a:extLst>
                    <a:ext uri="{9D8B030D-6E8A-4147-A177-3AD203B41FA5}">
                      <a16:colId xmlns:a16="http://schemas.microsoft.com/office/drawing/2014/main" val="1808360351"/>
                    </a:ext>
                  </a:extLst>
                </a:gridCol>
                <a:gridCol w="2122089">
                  <a:extLst>
                    <a:ext uri="{9D8B030D-6E8A-4147-A177-3AD203B41FA5}">
                      <a16:colId xmlns:a16="http://schemas.microsoft.com/office/drawing/2014/main" val="463517970"/>
                    </a:ext>
                  </a:extLst>
                </a:gridCol>
                <a:gridCol w="1518109">
                  <a:extLst>
                    <a:ext uri="{9D8B030D-6E8A-4147-A177-3AD203B41FA5}">
                      <a16:colId xmlns:a16="http://schemas.microsoft.com/office/drawing/2014/main" val="1196912734"/>
                    </a:ext>
                  </a:extLst>
                </a:gridCol>
              </a:tblGrid>
              <a:tr h="4343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Patient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Large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Exosome all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Captured Exosomes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Prediction Ratio Based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Count based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6929773"/>
                  </a:ext>
                </a:extLst>
              </a:tr>
              <a:tr h="2399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 (C/A)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0.699689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2.351351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0.551791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0.39980916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6489255"/>
                  </a:ext>
                </a:extLst>
              </a:tr>
              <a:tr h="2399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 (D/A)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0.266104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1.183784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0.18393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0.078244275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0658030"/>
                  </a:ext>
                </a:extLst>
              </a:tr>
              <a:tr h="2399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 (C/A)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0.982242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0.73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1.48505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 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4415931"/>
                  </a:ext>
                </a:extLst>
              </a:tr>
              <a:tr h="2399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 (B/A)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0.491314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0.223224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0.740314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1.076923077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312322"/>
                  </a:ext>
                </a:extLst>
              </a:tr>
              <a:tr h="2399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 (C/A)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0.599891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0.507328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0.685864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0.601809955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 (72%)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931959"/>
                  </a:ext>
                </a:extLst>
              </a:tr>
              <a:tr h="2399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 (B/A)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0.664384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0.544762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0.774561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1.259911894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634034"/>
                  </a:ext>
                </a:extLst>
              </a:tr>
              <a:tr h="2399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 (C/A)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0.285845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0.300952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0.27193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0.240088106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 (32%)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469141"/>
                  </a:ext>
                </a:extLst>
              </a:tr>
              <a:tr h="2399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 (B/A)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2.608889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2.436285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2.72549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1.81981982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725717"/>
                  </a:ext>
                </a:extLst>
              </a:tr>
              <a:tr h="2399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 (C/A)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0.877333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0.388769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1.217195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0.510510511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9125990"/>
                  </a:ext>
                </a:extLst>
              </a:tr>
              <a:tr h="2399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11 (D/A)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0.944889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0.466523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1.277526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0.399399399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 (72%)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2593977"/>
                  </a:ext>
                </a:extLst>
              </a:tr>
              <a:tr h="2399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 (B/A)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1.676647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1.287879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1.98645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1.170542636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684062"/>
                  </a:ext>
                </a:extLst>
              </a:tr>
              <a:tr h="2399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 (C/A)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0.203593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0.280303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0.176152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0.372093023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3243900"/>
                  </a:ext>
                </a:extLst>
              </a:tr>
              <a:tr h="2399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13 (D/A)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1.235529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1.659091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1.097561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0.596899225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6896134"/>
                  </a:ext>
                </a:extLst>
              </a:tr>
              <a:tr h="2399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 (B/A)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1.428983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1.115502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1.718224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1.105769231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 (42%)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015701"/>
                  </a:ext>
                </a:extLst>
              </a:tr>
              <a:tr h="2399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 (C/A)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0.747601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0.610942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0.885145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0.778846154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 (15%)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182582"/>
                  </a:ext>
                </a:extLst>
              </a:tr>
              <a:tr h="2399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 (B/A)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0.771178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0.602041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0.610497238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0061839"/>
                  </a:ext>
                </a:extLst>
              </a:tr>
              <a:tr h="2399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19 (C/A)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0.231743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0.206897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0.235828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0.091160221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5744403"/>
                  </a:ext>
                </a:extLst>
              </a:tr>
              <a:tr h="2399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24 (B/A)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1.224762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1.005319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1.347181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1.963302752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538902"/>
                  </a:ext>
                </a:extLst>
              </a:tr>
              <a:tr h="2399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24 (C/A)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1.779048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1.569149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1.896142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1.009174312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 (33%)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2280620"/>
                  </a:ext>
                </a:extLst>
              </a:tr>
              <a:tr h="2399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 (B/A)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0.906141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0.777328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0.957792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0.734939759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 (54%)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677319"/>
                  </a:ext>
                </a:extLst>
              </a:tr>
              <a:tr h="2399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25 (C/A)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0.38007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0.267206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0.425325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0.765060241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 (61%)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5867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2978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408B-FD80-4771-B670-115B056CF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04" y="5876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New Set: Comparison of particle/exosome counts before and after treatment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00E984D-3149-49D8-82D6-D31995DC9A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053550"/>
              </p:ext>
            </p:extLst>
          </p:nvPr>
        </p:nvGraphicFramePr>
        <p:xfrm>
          <a:off x="1015412" y="1384332"/>
          <a:ext cx="9856476" cy="5070882"/>
        </p:xfrm>
        <a:graphic>
          <a:graphicData uri="http://schemas.openxmlformats.org/drawingml/2006/table">
            <a:tbl>
              <a:tblPr/>
              <a:tblGrid>
                <a:gridCol w="1408068">
                  <a:extLst>
                    <a:ext uri="{9D8B030D-6E8A-4147-A177-3AD203B41FA5}">
                      <a16:colId xmlns:a16="http://schemas.microsoft.com/office/drawing/2014/main" val="3830706273"/>
                    </a:ext>
                  </a:extLst>
                </a:gridCol>
                <a:gridCol w="1408068">
                  <a:extLst>
                    <a:ext uri="{9D8B030D-6E8A-4147-A177-3AD203B41FA5}">
                      <a16:colId xmlns:a16="http://schemas.microsoft.com/office/drawing/2014/main" val="2481750997"/>
                    </a:ext>
                  </a:extLst>
                </a:gridCol>
                <a:gridCol w="1408068">
                  <a:extLst>
                    <a:ext uri="{9D8B030D-6E8A-4147-A177-3AD203B41FA5}">
                      <a16:colId xmlns:a16="http://schemas.microsoft.com/office/drawing/2014/main" val="2479868239"/>
                    </a:ext>
                  </a:extLst>
                </a:gridCol>
                <a:gridCol w="1408068">
                  <a:extLst>
                    <a:ext uri="{9D8B030D-6E8A-4147-A177-3AD203B41FA5}">
                      <a16:colId xmlns:a16="http://schemas.microsoft.com/office/drawing/2014/main" val="470949157"/>
                    </a:ext>
                  </a:extLst>
                </a:gridCol>
                <a:gridCol w="1408068">
                  <a:extLst>
                    <a:ext uri="{9D8B030D-6E8A-4147-A177-3AD203B41FA5}">
                      <a16:colId xmlns:a16="http://schemas.microsoft.com/office/drawing/2014/main" val="3954696259"/>
                    </a:ext>
                  </a:extLst>
                </a:gridCol>
                <a:gridCol w="1408068">
                  <a:extLst>
                    <a:ext uri="{9D8B030D-6E8A-4147-A177-3AD203B41FA5}">
                      <a16:colId xmlns:a16="http://schemas.microsoft.com/office/drawing/2014/main" val="1192198335"/>
                    </a:ext>
                  </a:extLst>
                </a:gridCol>
                <a:gridCol w="1408068">
                  <a:extLst>
                    <a:ext uri="{9D8B030D-6E8A-4147-A177-3AD203B41FA5}">
                      <a16:colId xmlns:a16="http://schemas.microsoft.com/office/drawing/2014/main" val="3720567745"/>
                    </a:ext>
                  </a:extLst>
                </a:gridCol>
              </a:tblGrid>
              <a:tr h="5411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Patient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All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Large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Exosome all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Captured Exosomes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Prediction Ratio BaseD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Count based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052901"/>
                  </a:ext>
                </a:extLst>
              </a:tr>
              <a:tr h="364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27(B/A)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0.703652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0.394667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1.017291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0.766304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 (85%)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0569841"/>
                  </a:ext>
                </a:extLst>
              </a:tr>
              <a:tr h="364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29(B/A)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0.429954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0.438503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0.422179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0.554656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 (78%)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432767"/>
                  </a:ext>
                </a:extLst>
              </a:tr>
              <a:tr h="2196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30(B/A)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1.024324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1.98374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0.242915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1.775194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5369251"/>
                  </a:ext>
                </a:extLst>
              </a:tr>
              <a:tr h="364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30(C/A)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0.504054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0.658537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0.427126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0.503876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 (42%)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097099"/>
                  </a:ext>
                </a:extLst>
              </a:tr>
              <a:tr h="364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31(B/A)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0.484444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0.335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0.467089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0.320132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 (12%) 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31755"/>
                  </a:ext>
                </a:extLst>
              </a:tr>
              <a:tr h="364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31(C/A)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0.337778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0.265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0.317722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0.323432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 (13%)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274738"/>
                  </a:ext>
                </a:extLst>
              </a:tr>
              <a:tr h="2196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34(B/A)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0.245623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0.055594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0.658385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1.006494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2403071"/>
                  </a:ext>
                </a:extLst>
              </a:tr>
              <a:tr h="364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35(B/A)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0.441363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0.081494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0.756315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1.380952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 (91%)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0167919"/>
                  </a:ext>
                </a:extLst>
              </a:tr>
              <a:tr h="364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35(C/A)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0.263074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0.050934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0.448737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 (10%)             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24337"/>
                  </a:ext>
                </a:extLst>
              </a:tr>
              <a:tr h="364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41(C/A)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0.314239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0.365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0.304305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0.654545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 (30%)             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141001"/>
                  </a:ext>
                </a:extLst>
              </a:tr>
              <a:tr h="364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43(B/A)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0.146866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0.126374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0.157447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0.176692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 (71%)             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5363408"/>
                  </a:ext>
                </a:extLst>
              </a:tr>
              <a:tr h="364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47(B/A)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0.05793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0.050383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0.063705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0.112045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 (83%)             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1328604"/>
                  </a:ext>
                </a:extLst>
              </a:tr>
              <a:tr h="2196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47(C/A)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0.033238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0.006572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0.053646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0.061625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Healthy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875373"/>
                  </a:ext>
                </a:extLst>
              </a:tr>
              <a:tr h="2196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48(B/A)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0.683609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0.878788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0.631833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1.065359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Cancer</a:t>
                      </a:r>
                    </a:p>
                  </a:txBody>
                  <a:tcPr marL="8776" marR="8776" marT="87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928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195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7B66-6738-48BA-A5AC-9026F64A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Details for plasma lung cancer stage one plasma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FF157-4FDE-40B0-BCFC-8F533B734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samples: A lot. </a:t>
            </a:r>
          </a:p>
          <a:p>
            <a:r>
              <a:rPr lang="en-US" dirty="0"/>
              <a:t>Plasma volume: 20 µl.</a:t>
            </a:r>
          </a:p>
          <a:p>
            <a:r>
              <a:rPr lang="en-US" dirty="0"/>
              <a:t>Type of Cancer: unknown.</a:t>
            </a:r>
          </a:p>
          <a:p>
            <a:r>
              <a:rPr lang="en-US" dirty="0"/>
              <a:t>Concentration: unknown.</a:t>
            </a:r>
          </a:p>
          <a:p>
            <a:r>
              <a:rPr lang="en-US" dirty="0"/>
              <a:t>Size Distribution: unknown.</a:t>
            </a:r>
          </a:p>
          <a:p>
            <a:r>
              <a:rPr lang="en-US" dirty="0"/>
              <a:t>Experimental duration: 60 min.</a:t>
            </a:r>
          </a:p>
          <a:p>
            <a:r>
              <a:rPr lang="en-US" dirty="0"/>
              <a:t>Antibody used: CD9, CD81, and CD63.</a:t>
            </a:r>
          </a:p>
        </p:txBody>
      </p:sp>
    </p:spTree>
    <p:extLst>
      <p:ext uri="{BB962C8B-B14F-4D97-AF65-F5344CB8AC3E}">
        <p14:creationId xmlns:p14="http://schemas.microsoft.com/office/powerpoint/2010/main" val="2173619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te, night sky&#10;&#10;Description automatically generated">
            <a:extLst>
              <a:ext uri="{FF2B5EF4-FFF2-40B4-BE49-F238E27FC236}">
                <a16:creationId xmlns:a16="http://schemas.microsoft.com/office/drawing/2014/main" id="{218DC903-7695-4C35-92AC-663A3E6F0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124" y="2298488"/>
            <a:ext cx="3363621" cy="3398598"/>
          </a:xfrm>
          <a:prstGeom prst="rect">
            <a:avLst/>
          </a:prstGeom>
        </p:spPr>
      </p:pic>
      <p:pic>
        <p:nvPicPr>
          <p:cNvPr id="4" name="Picture 3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6DFB28AE-A3B8-4531-8CDA-876D42D7E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22" y="2296509"/>
            <a:ext cx="3340701" cy="33985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0737-27B( Reduced Count, Looks cancerous)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373179"/>
            <a:ext cx="3187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501 (Ex: 353; Large: 83)</a:t>
            </a:r>
          </a:p>
          <a:p>
            <a:r>
              <a:rPr lang="en-US" b="1" dirty="0"/>
              <a:t> (B/A ratio = 0. 70)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365515"/>
            <a:ext cx="3052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141 </a:t>
            </a:r>
          </a:p>
          <a:p>
            <a:r>
              <a:rPr lang="en-US" b="1" dirty="0"/>
              <a:t>(B/A ratio=0.76)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between the CI of stage 1 (950-1558) and Healthy (64-172)</a:t>
            </a:r>
          </a:p>
          <a:p>
            <a:r>
              <a:rPr lang="en-US" dirty="0"/>
              <a:t>           After wash count matches lower limit of the CI for stage 1 (151-370)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89A6D2A-7A8F-459D-9C34-332F30BAAD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37" t="25926" r="63551" b="25000"/>
          <a:stretch/>
        </p:blipFill>
        <p:spPr>
          <a:xfrm>
            <a:off x="254601" y="2371688"/>
            <a:ext cx="4189289" cy="338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55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outdoor, outdoor object, slope&#10;&#10;Description automatically generated">
            <a:extLst>
              <a:ext uri="{FF2B5EF4-FFF2-40B4-BE49-F238E27FC236}">
                <a16:creationId xmlns:a16="http://schemas.microsoft.com/office/drawing/2014/main" id="{36AADE5C-DF4C-4D8A-9DF6-84A56CB51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388" y="2307964"/>
            <a:ext cx="3363623" cy="3398600"/>
          </a:xfrm>
          <a:prstGeom prst="rect">
            <a:avLst/>
          </a:prstGeom>
        </p:spPr>
      </p:pic>
      <p:pic>
        <p:nvPicPr>
          <p:cNvPr id="3" name="Picture 2" descr="A picture containing nature, rain, white&#10;&#10;Description automatically generated">
            <a:extLst>
              <a:ext uri="{FF2B5EF4-FFF2-40B4-BE49-F238E27FC236}">
                <a16:creationId xmlns:a16="http://schemas.microsoft.com/office/drawing/2014/main" id="{A993A599-7F39-47BB-92EC-087F759A3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87" y="2296508"/>
            <a:ext cx="3363623" cy="33986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0737-29B( Significantly Reduced Count, Looks cancerous)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373179"/>
            <a:ext cx="3187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844 (Ex: 434; Large: 410)</a:t>
            </a:r>
          </a:p>
          <a:p>
            <a:r>
              <a:rPr lang="en-US" b="1" dirty="0"/>
              <a:t> (B/A ratio = 0.42)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365515"/>
            <a:ext cx="3052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137 </a:t>
            </a:r>
          </a:p>
          <a:p>
            <a:r>
              <a:rPr lang="en-US" b="1" dirty="0"/>
              <a:t>(B/A ratio=0.55)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slightly lower CI of stage 1 (950-1558) and Healthy (64-172)</a:t>
            </a:r>
          </a:p>
          <a:p>
            <a:r>
              <a:rPr lang="en-US" dirty="0"/>
              <a:t>           After wash count matches lower limit of the CI for stage 1 (151-370)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134899-294C-42CB-B8B8-E3EC0AF881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37" t="25000" r="63594" b="23765"/>
          <a:stretch/>
        </p:blipFill>
        <p:spPr>
          <a:xfrm>
            <a:off x="239776" y="2321276"/>
            <a:ext cx="4023065" cy="339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50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204D8203-9260-45FB-8C44-B00E2BE9F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66000"/>
                    </a14:imgEffect>
                    <a14:imgEffect>
                      <a14:brightnessContrast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760" y="2296305"/>
            <a:ext cx="3357884" cy="3410259"/>
          </a:xfrm>
          <a:prstGeom prst="rect">
            <a:avLst/>
          </a:prstGeom>
        </p:spPr>
      </p:pic>
      <p:pic>
        <p:nvPicPr>
          <p:cNvPr id="10" name="Picture 9" descr="A picture containing outdoor, star, outdoor object, night&#10;&#10;Description automatically generated">
            <a:extLst>
              <a:ext uri="{FF2B5EF4-FFF2-40B4-BE49-F238E27FC236}">
                <a16:creationId xmlns:a16="http://schemas.microsoft.com/office/drawing/2014/main" id="{E53ECDE5-0B42-45F2-B864-7D8B6E3AB9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489" y="2296305"/>
            <a:ext cx="3363623" cy="341025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0737-30B( Increased retained count, looks cancerous)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373179"/>
            <a:ext cx="3187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758 (Ex: 488; Large: 270)</a:t>
            </a:r>
          </a:p>
          <a:p>
            <a:r>
              <a:rPr lang="en-US" b="1" dirty="0"/>
              <a:t> (B/A ratio = 1.02)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365515"/>
            <a:ext cx="3052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229</a:t>
            </a:r>
          </a:p>
          <a:p>
            <a:r>
              <a:rPr lang="en-US" b="1" dirty="0"/>
              <a:t>(B/A ratio=1.77)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slightly lower CI of stage 1 (950-1558)</a:t>
            </a:r>
          </a:p>
          <a:p>
            <a:r>
              <a:rPr lang="en-US" dirty="0"/>
              <a:t>           After wash count matches the CI for stage 1 (151-370)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EA14D8-6AF0-4DC8-A757-AE823BB83B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312" t="25308" r="63368" b="23765"/>
          <a:stretch/>
        </p:blipFill>
        <p:spPr>
          <a:xfrm>
            <a:off x="340274" y="2315638"/>
            <a:ext cx="4290835" cy="345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5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1F79AE5D-996A-4D10-B1E2-00135E815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481" y="2290454"/>
            <a:ext cx="3375163" cy="3416110"/>
          </a:xfrm>
          <a:prstGeom prst="rect">
            <a:avLst/>
          </a:prstGeom>
        </p:spPr>
      </p:pic>
      <p:pic>
        <p:nvPicPr>
          <p:cNvPr id="3" name="Picture 2" descr="A picture containing outdoor object, star, night sky&#10;&#10;Description automatically generated">
            <a:extLst>
              <a:ext uri="{FF2B5EF4-FFF2-40B4-BE49-F238E27FC236}">
                <a16:creationId xmlns:a16="http://schemas.microsoft.com/office/drawing/2014/main" id="{088F858F-ECC9-4778-BDDC-72CB12D26A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615" y="2296304"/>
            <a:ext cx="3375163" cy="34102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0737-30C( Reduced count, looks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373179"/>
            <a:ext cx="3187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373 (Ex: 211; Large: 162)</a:t>
            </a:r>
          </a:p>
          <a:p>
            <a:r>
              <a:rPr lang="en-US" b="1" dirty="0"/>
              <a:t> (B/A ratio =0.50)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365515"/>
            <a:ext cx="3052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65</a:t>
            </a:r>
          </a:p>
          <a:p>
            <a:r>
              <a:rPr lang="en-US" b="1" dirty="0"/>
              <a:t>(B/A ratio=0.50)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between CI of stage 1 (950-1558) and Healthy (64-172)</a:t>
            </a:r>
          </a:p>
          <a:p>
            <a:r>
              <a:rPr lang="en-US" dirty="0"/>
              <a:t>           After wash count significantly lower than CI for stage 1 (151-370)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7EA668-1389-4DDC-BC85-89F845F5F61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937" t="25000" r="63236" b="24382"/>
          <a:stretch/>
        </p:blipFill>
        <p:spPr>
          <a:xfrm>
            <a:off x="230909" y="2400299"/>
            <a:ext cx="4251351" cy="34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73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70" y="129063"/>
            <a:ext cx="11406702" cy="1325563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PANORAMA of Plasma Sample 0737-31B( Reduced count; 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Ratio: Healthy; Count: Cancer 12%)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914478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747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Scale Bar: 10 µm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91956" y="5947069"/>
            <a:ext cx="8888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Based On Count: Before wash count between CI of stage 1 (950-1558) and Healthy (64-172)</a:t>
            </a:r>
          </a:p>
          <a:p>
            <a:r>
              <a:rPr lang="en-US" dirty="0"/>
              <a:t>           	             After wash count </a:t>
            </a:r>
            <a:r>
              <a:rPr lang="en-US" dirty="0" err="1"/>
              <a:t>slighlty</a:t>
            </a:r>
            <a:r>
              <a:rPr lang="en-US" dirty="0"/>
              <a:t> lower than CI for stage 1 (151-370)</a:t>
            </a:r>
          </a:p>
          <a:p>
            <a:r>
              <a:rPr lang="en-US" dirty="0"/>
              <a:t>Note: 0 % response to miRNA-21</a:t>
            </a:r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B40EC342-62A7-4327-B9E3-35F6BDFEA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3" t="2890" r="29009"/>
          <a:stretch/>
        </p:blipFill>
        <p:spPr>
          <a:xfrm>
            <a:off x="191956" y="1836351"/>
            <a:ext cx="4060613" cy="4053878"/>
          </a:xfrm>
        </p:spPr>
      </p:pic>
      <p:pic>
        <p:nvPicPr>
          <p:cNvPr id="10" name="Picture 9" descr="A picture containing outdoor, star, outdoor object, night&#10;&#10;Description automatically generated">
            <a:extLst>
              <a:ext uri="{FF2B5EF4-FFF2-40B4-BE49-F238E27FC236}">
                <a16:creationId xmlns:a16="http://schemas.microsoft.com/office/drawing/2014/main" id="{18DC1DE2-D540-43DC-A8E9-D029F8672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145" y="2316458"/>
            <a:ext cx="3665951" cy="3630611"/>
          </a:xfrm>
          <a:prstGeom prst="rect">
            <a:avLst/>
          </a:prstGeom>
        </p:spPr>
      </p:pic>
      <p:pic>
        <p:nvPicPr>
          <p:cNvPr id="17" name="Picture 16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9CCDDA9A-9633-43EC-869A-7702E858CE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784" y="2283867"/>
            <a:ext cx="3638539" cy="363061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0E833AA-667E-48AE-B2B9-F5F7B02A3B7E}"/>
              </a:ext>
            </a:extLst>
          </p:cNvPr>
          <p:cNvCxnSpPr>
            <a:cxnSpLocks/>
          </p:cNvCxnSpPr>
          <p:nvPr/>
        </p:nvCxnSpPr>
        <p:spPr>
          <a:xfrm>
            <a:off x="7592743" y="5779097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6D2EBA-993C-48E6-92BB-852637209B06}"/>
              </a:ext>
            </a:extLst>
          </p:cNvPr>
          <p:cNvCxnSpPr>
            <a:cxnSpLocks/>
          </p:cNvCxnSpPr>
          <p:nvPr/>
        </p:nvCxnSpPr>
        <p:spPr>
          <a:xfrm>
            <a:off x="11330845" y="5740815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2FE44A0-681F-47E7-937F-027FEA8152E7}"/>
              </a:ext>
            </a:extLst>
          </p:cNvPr>
          <p:cNvSpPr txBox="1"/>
          <p:nvPr/>
        </p:nvSpPr>
        <p:spPr>
          <a:xfrm>
            <a:off x="4404874" y="1374686"/>
            <a:ext cx="3187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436 (Ex: 369; Large: 67)</a:t>
            </a:r>
          </a:p>
          <a:p>
            <a:r>
              <a:rPr lang="en-US" b="1" dirty="0"/>
              <a:t> (B/A ratio =0.48)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F6FC77-968D-4A3D-A5D1-63099A73C3D6}"/>
              </a:ext>
            </a:extLst>
          </p:cNvPr>
          <p:cNvSpPr txBox="1"/>
          <p:nvPr/>
        </p:nvSpPr>
        <p:spPr>
          <a:xfrm>
            <a:off x="8110876" y="1350023"/>
            <a:ext cx="3052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97</a:t>
            </a:r>
          </a:p>
          <a:p>
            <a:r>
              <a:rPr lang="en-US" b="1" dirty="0"/>
              <a:t>(B/A ratio=0.32)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68278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70" y="129063"/>
            <a:ext cx="11406702" cy="1325563"/>
          </a:xfrm>
        </p:spPr>
        <p:txBody>
          <a:bodyPr>
            <a:noAutofit/>
          </a:bodyPr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PANORAMA of Plasma Sample 0737-31C( Reduced count; 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Ratio: Healthy; Count: Cancer 13%)</a:t>
            </a:r>
            <a:endParaRPr lang="en-US" sz="3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747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Scale Bar: 10 µm</a:t>
            </a: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9C75261E-D70A-45C0-8DDB-2F80D7020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2" t="3755" r="28711"/>
          <a:stretch/>
        </p:blipFill>
        <p:spPr>
          <a:xfrm>
            <a:off x="139113" y="2152921"/>
            <a:ext cx="3656193" cy="3609517"/>
          </a:xfrm>
        </p:spPr>
      </p:pic>
      <p:pic>
        <p:nvPicPr>
          <p:cNvPr id="9" name="Picture 8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1B64ADE5-8D19-4347-B992-DF1990A43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292" y="2236032"/>
            <a:ext cx="3839328" cy="3694518"/>
          </a:xfrm>
          <a:prstGeom prst="rect">
            <a:avLst/>
          </a:prstGeom>
        </p:spPr>
      </p:pic>
      <p:pic>
        <p:nvPicPr>
          <p:cNvPr id="16" name="Picture 15" descr="A picture containing star, outdoor object, night, dark&#10;&#10;Description automatically generated">
            <a:extLst>
              <a:ext uri="{FF2B5EF4-FFF2-40B4-BE49-F238E27FC236}">
                <a16:creationId xmlns:a16="http://schemas.microsoft.com/office/drawing/2014/main" id="{C4898F30-8978-48A5-8C90-681C50855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015" y="2239872"/>
            <a:ext cx="3887796" cy="3694518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D5EA305-AAE1-4564-90E7-E041246FADAB}"/>
              </a:ext>
            </a:extLst>
          </p:cNvPr>
          <p:cNvCxnSpPr>
            <a:cxnSpLocks/>
          </p:cNvCxnSpPr>
          <p:nvPr/>
        </p:nvCxnSpPr>
        <p:spPr>
          <a:xfrm>
            <a:off x="7525535" y="5766872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5885279-BABB-4F81-AEC6-6C9026E38F7F}"/>
              </a:ext>
            </a:extLst>
          </p:cNvPr>
          <p:cNvCxnSpPr>
            <a:cxnSpLocks/>
          </p:cNvCxnSpPr>
          <p:nvPr/>
        </p:nvCxnSpPr>
        <p:spPr>
          <a:xfrm>
            <a:off x="11317848" y="5762438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36829CA-F2D2-49D1-93FE-5D40CECABF18}"/>
              </a:ext>
            </a:extLst>
          </p:cNvPr>
          <p:cNvSpPr txBox="1"/>
          <p:nvPr/>
        </p:nvSpPr>
        <p:spPr>
          <a:xfrm>
            <a:off x="4121036" y="1350023"/>
            <a:ext cx="3187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304 (Ex: 251; Large: 53)</a:t>
            </a:r>
          </a:p>
          <a:p>
            <a:r>
              <a:rPr lang="en-US" b="1" dirty="0"/>
              <a:t> (B/A ratio =0.33)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217CC6-DA58-4851-AE77-2BDFD49594FE}"/>
              </a:ext>
            </a:extLst>
          </p:cNvPr>
          <p:cNvSpPr txBox="1"/>
          <p:nvPr/>
        </p:nvSpPr>
        <p:spPr>
          <a:xfrm>
            <a:off x="8110876" y="1350023"/>
            <a:ext cx="3052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98</a:t>
            </a:r>
          </a:p>
          <a:p>
            <a:r>
              <a:rPr lang="en-US" b="1" dirty="0"/>
              <a:t>(B/A ratio=0.32)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19" name="TextBox 23">
            <a:extLst>
              <a:ext uri="{FF2B5EF4-FFF2-40B4-BE49-F238E27FC236}">
                <a16:creationId xmlns:a16="http://schemas.microsoft.com/office/drawing/2014/main" id="{AC7DD926-A27D-45B5-AEFF-D6E2197451A7}"/>
              </a:ext>
            </a:extLst>
          </p:cNvPr>
          <p:cNvSpPr txBox="1"/>
          <p:nvPr/>
        </p:nvSpPr>
        <p:spPr>
          <a:xfrm>
            <a:off x="191956" y="5947069"/>
            <a:ext cx="8888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Based On Count: Before wash count between CI of stage 1 (950-1558) and Healthy (64-172)</a:t>
            </a:r>
          </a:p>
          <a:p>
            <a:r>
              <a:rPr lang="en-US" dirty="0"/>
              <a:t>           	             After wash count lower than CI for stage 1 (151-370)</a:t>
            </a:r>
          </a:p>
          <a:p>
            <a:r>
              <a:rPr lang="en-US" dirty="0"/>
              <a:t>Note: 0 % response to miRNA-21</a:t>
            </a:r>
          </a:p>
        </p:txBody>
      </p:sp>
    </p:spTree>
    <p:extLst>
      <p:ext uri="{BB962C8B-B14F-4D97-AF65-F5344CB8AC3E}">
        <p14:creationId xmlns:p14="http://schemas.microsoft.com/office/powerpoint/2010/main" val="1872797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33044" y="5407392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747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Scale Bar: 10 µm</a:t>
            </a:r>
          </a:p>
        </p:txBody>
      </p:sp>
      <p:pic>
        <p:nvPicPr>
          <p:cNvPr id="7" name="Content Placeholder 6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941BABB3-7E9B-4D10-B13B-54EF875F5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694" y="2156602"/>
            <a:ext cx="3746854" cy="3790467"/>
          </a:xfr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B9E849B5-A0BB-4E15-B00B-C15975B597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21" t="4172" r="29253"/>
          <a:stretch/>
        </p:blipFill>
        <p:spPr>
          <a:xfrm>
            <a:off x="158673" y="2179871"/>
            <a:ext cx="3634156" cy="3610258"/>
          </a:xfrm>
          <a:prstGeom prst="rect">
            <a:avLst/>
          </a:prstGeom>
        </p:spPr>
      </p:pic>
      <p:pic>
        <p:nvPicPr>
          <p:cNvPr id="17" name="Picture 16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A6BB8201-95DB-4897-B937-CFE6889C2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283" y="2148320"/>
            <a:ext cx="3671775" cy="380703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502ECFF-662F-4BC8-8064-AB2184896776}"/>
              </a:ext>
            </a:extLst>
          </p:cNvPr>
          <p:cNvCxnSpPr>
            <a:cxnSpLocks/>
          </p:cNvCxnSpPr>
          <p:nvPr/>
        </p:nvCxnSpPr>
        <p:spPr>
          <a:xfrm>
            <a:off x="7536572" y="5766145"/>
            <a:ext cx="35351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DF5D955-7985-4905-B1B2-939862BD6C2A}"/>
              </a:ext>
            </a:extLst>
          </p:cNvPr>
          <p:cNvCxnSpPr>
            <a:cxnSpLocks/>
          </p:cNvCxnSpPr>
          <p:nvPr/>
        </p:nvCxnSpPr>
        <p:spPr>
          <a:xfrm>
            <a:off x="11396014" y="5766145"/>
            <a:ext cx="35351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3DD02171-AC3D-457B-9F08-FB1E5F83B0E7}"/>
              </a:ext>
            </a:extLst>
          </p:cNvPr>
          <p:cNvSpPr txBox="1">
            <a:spLocks/>
          </p:cNvSpPr>
          <p:nvPr/>
        </p:nvSpPr>
        <p:spPr>
          <a:xfrm>
            <a:off x="592770" y="129063"/>
            <a:ext cx="114067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prstClr val="black"/>
                </a:solidFill>
                <a:ea typeface="+mn-ea"/>
                <a:cs typeface="+mn-cs"/>
              </a:rPr>
              <a:t>PANORAMA of Plasma Sample 0737-34B( Reduced count; looks cancerous)</a:t>
            </a:r>
            <a:endParaRPr lang="en-US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607482-43F2-44A9-BB07-37FD9C495A10}"/>
              </a:ext>
            </a:extLst>
          </p:cNvPr>
          <p:cNvSpPr txBox="1"/>
          <p:nvPr/>
        </p:nvSpPr>
        <p:spPr>
          <a:xfrm>
            <a:off x="4348703" y="1244935"/>
            <a:ext cx="3187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505 (Ex: 424; Large: 81)</a:t>
            </a:r>
          </a:p>
          <a:p>
            <a:r>
              <a:rPr lang="en-US" b="1" dirty="0"/>
              <a:t>(B/A ratio =0.24)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F45219-0B19-4830-99D1-E102571F5920}"/>
              </a:ext>
            </a:extLst>
          </p:cNvPr>
          <p:cNvSpPr txBox="1"/>
          <p:nvPr/>
        </p:nvSpPr>
        <p:spPr>
          <a:xfrm>
            <a:off x="8188739" y="1302708"/>
            <a:ext cx="3052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155</a:t>
            </a:r>
          </a:p>
          <a:p>
            <a:r>
              <a:rPr lang="en-US" b="1" dirty="0"/>
              <a:t>(B/A ratio=1.0064)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20" name="TextBox 23">
            <a:extLst>
              <a:ext uri="{FF2B5EF4-FFF2-40B4-BE49-F238E27FC236}">
                <a16:creationId xmlns:a16="http://schemas.microsoft.com/office/drawing/2014/main" id="{5CAE3957-F169-446C-BD14-780BAA40B740}"/>
              </a:ext>
            </a:extLst>
          </p:cNvPr>
          <p:cNvSpPr txBox="1"/>
          <p:nvPr/>
        </p:nvSpPr>
        <p:spPr>
          <a:xfrm>
            <a:off x="191956" y="5947069"/>
            <a:ext cx="8888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Based On Count: Before wash count between CI of stage 1 (950-1558) and Healthy (64-172)</a:t>
            </a:r>
          </a:p>
          <a:p>
            <a:r>
              <a:rPr lang="en-US" dirty="0"/>
              <a:t>           	             After wash count matches CI for stage 1 (151-370)</a:t>
            </a:r>
          </a:p>
          <a:p>
            <a:r>
              <a:rPr lang="en-US" dirty="0"/>
              <a:t>Note: 0 % response to miRNA-21</a:t>
            </a:r>
          </a:p>
        </p:txBody>
      </p:sp>
    </p:spTree>
    <p:extLst>
      <p:ext uri="{BB962C8B-B14F-4D97-AF65-F5344CB8AC3E}">
        <p14:creationId xmlns:p14="http://schemas.microsoft.com/office/powerpoint/2010/main" val="2269028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3175</TotalTime>
  <Words>2017</Words>
  <Application>Microsoft Office PowerPoint</Application>
  <PresentationFormat>Widescreen</PresentationFormat>
  <Paragraphs>450</Paragraphs>
  <Slides>18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Continuation of Detection and Counting of nano/macro particles found in Stage I Lung cancer patients (Before/After Treatment)</vt:lpstr>
      <vt:lpstr>Experimental Details for plasma lung cancer stage one plasma</vt:lpstr>
      <vt:lpstr>PowerPoint Presentation</vt:lpstr>
      <vt:lpstr>PowerPoint Presentation</vt:lpstr>
      <vt:lpstr>PowerPoint Presentation</vt:lpstr>
      <vt:lpstr>PowerPoint Presentation</vt:lpstr>
      <vt:lpstr>PANORAMA of Plasma Sample 0737-31B( Reduced count;  Ratio: Healthy; Count: Cancer 12%)</vt:lpstr>
      <vt:lpstr>PANORAMA of Plasma Sample 0737-31C( Reduced count;  Ratio: Healthy; Count: Cancer 13%)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Previous Set: Comparison of particle/exosome counts before and after treatment</vt:lpstr>
      <vt:lpstr>New Set: Comparison of particle/exosome counts before and after treatment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and Counting of nano/macro particles found in Stage I Lung cancer patients (Before/After Treatment)</dc:title>
  <dc:creator>nareg ohannesian</dc:creator>
  <cp:lastModifiedBy>Sadman Mallick</cp:lastModifiedBy>
  <cp:revision>157</cp:revision>
  <dcterms:created xsi:type="dcterms:W3CDTF">2022-02-14T17:26:11Z</dcterms:created>
  <dcterms:modified xsi:type="dcterms:W3CDTF">2024-02-25T22:26:50Z</dcterms:modified>
</cp:coreProperties>
</file>